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8" r:id="rId3"/>
    <p:sldId id="259" r:id="rId4"/>
    <p:sldId id="281" r:id="rId5"/>
    <p:sldId id="288" r:id="rId6"/>
    <p:sldId id="289" r:id="rId7"/>
    <p:sldId id="271" r:id="rId8"/>
    <p:sldId id="274" r:id="rId9"/>
    <p:sldId id="273" r:id="rId10"/>
    <p:sldId id="260" r:id="rId11"/>
    <p:sldId id="275" r:id="rId12"/>
    <p:sldId id="265" r:id="rId13"/>
    <p:sldId id="278" r:id="rId14"/>
    <p:sldId id="285" r:id="rId15"/>
    <p:sldId id="279" r:id="rId16"/>
    <p:sldId id="287" r:id="rId17"/>
    <p:sldId id="280" r:id="rId18"/>
    <p:sldId id="282" r:id="rId19"/>
    <p:sldId id="284" r:id="rId20"/>
    <p:sldId id="283" r:id="rId21"/>
    <p:sldId id="267" r:id="rId22"/>
    <p:sldId id="27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993366"/>
    <a:srgbClr val="333399"/>
    <a:srgbClr val="0066FF"/>
    <a:srgbClr val="3333FF"/>
    <a:srgbClr val="660033"/>
    <a:srgbClr val="0000CC"/>
    <a:srgbClr val="8000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6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04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4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7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1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4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6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31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4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8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2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93C11-A6EC-4D91-B82A-B83842314BB2}" type="datetimeFigureOut">
              <a:rPr lang="en-US" smtClean="0"/>
              <a:t>05-Feb-22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BD3A3-B91C-41CB-858F-A9FF8A97C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2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5" name="Text Box 82"/>
          <p:cNvSpPr txBox="1">
            <a:spLocks noChangeArrowheads="1"/>
          </p:cNvSpPr>
          <p:nvPr/>
        </p:nvSpPr>
        <p:spPr bwMode="auto">
          <a:xfrm>
            <a:off x="2464357" y="4019569"/>
            <a:ext cx="8645603" cy="154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9900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Presented by:</a:t>
            </a:r>
          </a:p>
          <a:p>
            <a:r>
              <a:rPr lang="en-US" altLang="ja-JP" sz="20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Presenters’ Name (</a:t>
            </a:r>
            <a:r>
              <a:rPr lang="en-US" altLang="ja-JP" sz="20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20 </a:t>
            </a:r>
            <a:r>
              <a:rPr lang="en-US" altLang="ja-JP" sz="20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points </a:t>
            </a:r>
            <a:r>
              <a:rPr lang="en-US" altLang="ja-JP" sz="2000" b="1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A</a:t>
            </a:r>
            <a:r>
              <a:rPr lang="en-US" altLang="ja-JP" sz="20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rial bold)</a:t>
            </a:r>
          </a:p>
          <a:p>
            <a:r>
              <a:rPr lang="en-US" altLang="ja-JP" sz="2250" dirty="0" smtClean="0">
                <a:solidFill>
                  <a:srgbClr val="002060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Department of Electrical &amp; Electronic Engineering</a:t>
            </a:r>
          </a:p>
          <a:p>
            <a:r>
              <a:rPr lang="en-US" altLang="ja-JP" sz="2400" dirty="0" smtClean="0">
                <a:solidFill>
                  <a:srgbClr val="002060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INDEPENDENT UNIVERSITY, BANGLADESH</a:t>
            </a:r>
            <a:endParaRPr lang="en-US" altLang="ja-JP" sz="2400" dirty="0">
              <a:solidFill>
                <a:srgbClr val="002060"/>
              </a:solidFill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74" name="Picture 73"/>
          <p:cNvPicPr/>
          <p:nvPr/>
        </p:nvPicPr>
        <p:blipFill>
          <a:blip r:embed="rId2"/>
          <a:stretch>
            <a:fillRect/>
          </a:stretch>
        </p:blipFill>
        <p:spPr>
          <a:xfrm>
            <a:off x="1325880" y="4169664"/>
            <a:ext cx="932688" cy="2057400"/>
          </a:xfrm>
          <a:prstGeom prst="rect">
            <a:avLst/>
          </a:prstGeom>
        </p:spPr>
      </p:pic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216310" y="176481"/>
            <a:ext cx="11749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rgbClr val="9900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EEE 400 PROGRESS REPORT PRESENTATION (2</a:t>
            </a:r>
            <a:r>
              <a:rPr lang="en-US" altLang="ja-JP" sz="2400" b="1" baseline="30000" dirty="0" smtClean="0">
                <a:solidFill>
                  <a:srgbClr val="9900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ND</a:t>
            </a:r>
            <a:r>
              <a:rPr lang="en-US" altLang="ja-JP" sz="2400" b="1" dirty="0" smtClean="0">
                <a:solidFill>
                  <a:srgbClr val="9900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TERM)</a:t>
            </a:r>
          </a:p>
        </p:txBody>
      </p:sp>
      <p:sp>
        <p:nvSpPr>
          <p:cNvPr id="2" name="Rectangle 1"/>
          <p:cNvSpPr/>
          <p:nvPr/>
        </p:nvSpPr>
        <p:spPr>
          <a:xfrm>
            <a:off x="724515" y="1300471"/>
            <a:ext cx="1073313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6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Presentation title </a:t>
            </a:r>
            <a:br>
              <a:rPr lang="en-US" altLang="ja-JP" sz="36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</a:br>
            <a:r>
              <a:rPr lang="en-US" altLang="ja-JP" sz="36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36 </a:t>
            </a:r>
            <a:r>
              <a:rPr lang="en-US" altLang="ja-JP" sz="3600" b="1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points A</a:t>
            </a:r>
            <a:r>
              <a:rPr lang="en-US" altLang="ja-JP" sz="36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rial bold</a:t>
            </a:r>
          </a:p>
          <a:p>
            <a:pPr algn="ctr"/>
            <a:r>
              <a:rPr lang="en-US" altLang="ja-JP" sz="36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Centered</a:t>
            </a:r>
            <a:endParaRPr lang="en-US" altLang="ja-JP" sz="3600" b="1" dirty="0"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5786" y="5787521"/>
            <a:ext cx="92368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solidFill>
                  <a:srgbClr val="9900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Supervisor: </a:t>
            </a:r>
            <a:r>
              <a:rPr lang="en-US" altLang="ja-JP" sz="24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Prof. Md. </a:t>
            </a:r>
            <a:r>
              <a:rPr lang="en-US" altLang="ja-JP" sz="2400" b="1" dirty="0" err="1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Abdur</a:t>
            </a:r>
            <a:r>
              <a:rPr lang="en-US" altLang="ja-JP" sz="24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en-US" altLang="ja-JP" sz="2400" b="1" dirty="0" err="1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Razzak</a:t>
            </a:r>
            <a:r>
              <a:rPr lang="en-US" altLang="ja-JP" sz="2400" b="1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081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10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Research</a:t>
            </a:r>
            <a:r>
              <a:rPr lang="en-US" altLang="ja-JP" sz="4000" b="1" dirty="0"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Methodology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5137728" y="2929922"/>
            <a:ext cx="1828800" cy="1371600"/>
          </a:xfrm>
          <a:prstGeom prst="round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/>
              <a:t>Making Hardware Prototype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620298" y="2929922"/>
            <a:ext cx="1920240" cy="13716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/>
              <a:t>Design using PSIM Simulation</a:t>
            </a:r>
          </a:p>
        </p:txBody>
      </p:sp>
      <p:sp>
        <p:nvSpPr>
          <p:cNvPr id="13" name="Content Placeholder 14"/>
          <p:cNvSpPr txBox="1">
            <a:spLocks/>
          </p:cNvSpPr>
          <p:nvPr/>
        </p:nvSpPr>
        <p:spPr>
          <a:xfrm>
            <a:off x="7533871" y="2929922"/>
            <a:ext cx="2054701" cy="1371600"/>
          </a:xfrm>
          <a:prstGeom prst="roundRect">
            <a:avLst/>
          </a:prstGeom>
          <a:solidFill>
            <a:srgbClr val="33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cs typeface="Times New Roman" panose="02020603050405020304" pitchFamily="18" charset="0"/>
              </a:rPr>
              <a:t>Perform Experiment</a:t>
            </a:r>
            <a:endParaRPr lang="en-US" sz="2800" dirty="0">
              <a:cs typeface="Times New Roman" panose="02020603050405020304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064672" y="3282935"/>
            <a:ext cx="548640" cy="66557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Rounded Rectangle 14"/>
          <p:cNvSpPr/>
          <p:nvPr/>
        </p:nvSpPr>
        <p:spPr>
          <a:xfrm>
            <a:off x="311713" y="2904375"/>
            <a:ext cx="1737360" cy="1371600"/>
          </a:xfrm>
          <a:prstGeom prst="round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/>
              <a:t>Review Literature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4573721" y="3282935"/>
            <a:ext cx="548640" cy="665574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7" name="Right Arrow 16"/>
          <p:cNvSpPr/>
          <p:nvPr/>
        </p:nvSpPr>
        <p:spPr>
          <a:xfrm>
            <a:off x="6985231" y="3282935"/>
            <a:ext cx="548640" cy="665574"/>
          </a:xfrm>
          <a:prstGeom prst="rightArrow">
            <a:avLst/>
          </a:prstGeom>
          <a:solidFill>
            <a:srgbClr val="33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Content Placeholder 14"/>
          <p:cNvSpPr txBox="1">
            <a:spLocks/>
          </p:cNvSpPr>
          <p:nvPr/>
        </p:nvSpPr>
        <p:spPr>
          <a:xfrm>
            <a:off x="10168385" y="2904375"/>
            <a:ext cx="1737360" cy="137160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cs typeface="Times New Roman" panose="02020603050405020304" pitchFamily="18" charset="0"/>
              </a:rPr>
              <a:t>Analyze Results</a:t>
            </a:r>
            <a:endParaRPr lang="en-US" sz="2800" dirty="0">
              <a:cs typeface="Times New Roman" panose="02020603050405020304" pitchFamily="18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9609354" y="3294288"/>
            <a:ext cx="548640" cy="66557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Text Box 82"/>
          <p:cNvSpPr txBox="1">
            <a:spLocks noChangeArrowheads="1"/>
          </p:cNvSpPr>
          <p:nvPr/>
        </p:nvSpPr>
        <p:spPr bwMode="auto">
          <a:xfrm>
            <a:off x="4862373" y="1330170"/>
            <a:ext cx="21228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example</a:t>
            </a:r>
            <a:endParaRPr lang="en-US" altLang="ja-JP" sz="4000" b="1" dirty="0">
              <a:solidFill>
                <a:srgbClr val="FF0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51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11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Proposed System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8" name="Text Box 82"/>
          <p:cNvSpPr txBox="1">
            <a:spLocks noChangeArrowheads="1"/>
          </p:cNvSpPr>
          <p:nvPr/>
        </p:nvSpPr>
        <p:spPr bwMode="auto">
          <a:xfrm>
            <a:off x="5011711" y="824604"/>
            <a:ext cx="21685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CC0000"/>
                </a:solidFill>
                <a:ea typeface="MS PGothic" pitchFamily="34" charset="-128"/>
                <a:cs typeface="Arial" panose="020B0604020202020204" pitchFamily="34" charset="0"/>
              </a:rPr>
              <a:t>example</a:t>
            </a:r>
            <a:endParaRPr lang="en-US" altLang="ja-JP" sz="4000" b="1" dirty="0">
              <a:solidFill>
                <a:srgbClr val="CC0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/>
          <a:stretch>
            <a:fillRect/>
          </a:stretch>
        </p:blipFill>
        <p:spPr>
          <a:xfrm>
            <a:off x="1458839" y="1532490"/>
            <a:ext cx="9274322" cy="457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98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12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Design</a:t>
            </a:r>
            <a:endParaRPr lang="en-US" altLang="ja-JP" sz="32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319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13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Design </a:t>
            </a:r>
            <a:r>
              <a:rPr lang="en-US" altLang="ja-JP" sz="36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(</a:t>
            </a:r>
            <a:r>
              <a:rPr lang="en-US" altLang="ja-JP" sz="36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contd..)</a:t>
            </a:r>
            <a:endParaRPr lang="en-US" altLang="ja-JP" sz="36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355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14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Design </a:t>
            </a:r>
            <a:r>
              <a:rPr lang="en-US" altLang="ja-JP" sz="36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(</a:t>
            </a:r>
            <a:r>
              <a:rPr lang="en-US" altLang="ja-JP" sz="36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contd..)</a:t>
            </a:r>
            <a:endParaRPr lang="en-US" altLang="ja-JP" sz="36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9250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15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Simulation / </a:t>
            </a:r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hardware experiment</a:t>
            </a:r>
            <a:endParaRPr lang="en-US" altLang="ja-JP" sz="36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140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16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Simulation / </a:t>
            </a:r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hardware experiment</a:t>
            </a:r>
            <a:endParaRPr lang="en-US" altLang="ja-JP" sz="36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148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17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Results and Analysis</a:t>
            </a:r>
            <a:endParaRPr lang="en-US" altLang="ja-JP" sz="36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343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18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Results and Analysis (contd.)</a:t>
            </a:r>
            <a:endParaRPr lang="en-US" altLang="ja-JP" sz="36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332748" y="1222610"/>
            <a:ext cx="1140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048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19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57609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Addressing complex engineering problems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438645"/>
              </p:ext>
            </p:extLst>
          </p:nvPr>
        </p:nvGraphicFramePr>
        <p:xfrm>
          <a:off x="299720" y="1168588"/>
          <a:ext cx="11520805" cy="5149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3792">
                  <a:extLst>
                    <a:ext uri="{9D8B030D-6E8A-4147-A177-3AD203B41FA5}">
                      <a16:colId xmlns:a16="http://schemas.microsoft.com/office/drawing/2014/main" val="1910769243"/>
                    </a:ext>
                  </a:extLst>
                </a:gridCol>
                <a:gridCol w="2872416">
                  <a:extLst>
                    <a:ext uri="{9D8B030D-6E8A-4147-A177-3AD203B41FA5}">
                      <a16:colId xmlns:a16="http://schemas.microsoft.com/office/drawing/2014/main" val="2377256876"/>
                    </a:ext>
                  </a:extLst>
                </a:gridCol>
                <a:gridCol w="7824597">
                  <a:extLst>
                    <a:ext uri="{9D8B030D-6E8A-4147-A177-3AD203B41FA5}">
                      <a16:colId xmlns:a16="http://schemas.microsoft.com/office/drawing/2014/main" val="1370248668"/>
                    </a:ext>
                  </a:extLst>
                </a:gridCol>
              </a:tblGrid>
              <a:tr h="39069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Attributes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Addressing</a:t>
                      </a:r>
                      <a:r>
                        <a:rPr lang="en-US" sz="2000" b="1" u="none" strike="noStrike" baseline="0" dirty="0" smtClean="0">
                          <a:effectLst/>
                        </a:rPr>
                        <a:t> the complex engineering problems</a:t>
                      </a:r>
                      <a:r>
                        <a:rPr lang="en-US" sz="2000" b="1" u="none" strike="noStrike" dirty="0" smtClean="0">
                          <a:effectLst/>
                        </a:rPr>
                        <a:t> </a:t>
                      </a:r>
                      <a:r>
                        <a:rPr lang="en-US" sz="2000" b="1" u="none" strike="noStrike" dirty="0">
                          <a:effectLst/>
                        </a:rPr>
                        <a:t>in the project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542694"/>
                  </a:ext>
                </a:extLst>
              </a:tr>
              <a:tr h="679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WP1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800" u="none" strike="noStrike" dirty="0">
                          <a:effectLst/>
                        </a:rPr>
                        <a:t>Depth of knowledge required (WK3-WK5, WK8)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u="none" strike="noStrike" dirty="0" smtClean="0">
                        <a:effectLst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78561791"/>
                  </a:ext>
                </a:extLst>
              </a:tr>
              <a:tr h="679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Range of conflicting requirements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60358"/>
                  </a:ext>
                </a:extLst>
              </a:tr>
              <a:tr h="679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Depth of analysis required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96493548"/>
                  </a:ext>
                </a:extLst>
              </a:tr>
              <a:tr h="679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Familiarity of issues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628098"/>
                  </a:ext>
                </a:extLst>
              </a:tr>
              <a:tr h="679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Extent of applicable codes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5523888"/>
                  </a:ext>
                </a:extLst>
              </a:tr>
              <a:tr h="679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Extent of stakeholder involvement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921457"/>
                  </a:ext>
                </a:extLst>
              </a:tr>
              <a:tr h="679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WP7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Interdependence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6806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71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2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853956" y="1105971"/>
            <a:ext cx="10680659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Background, Motivation and Objectives</a:t>
            </a:r>
          </a:p>
          <a:p>
            <a:pPr marL="1033463" lvl="1" indent="-4572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Existing systems and related works (literature review)</a:t>
            </a:r>
          </a:p>
          <a:p>
            <a:pPr marL="1033463" lvl="1" indent="-457200">
              <a:buFont typeface="Wingdings" panose="05000000000000000000" pitchFamily="2" charset="2"/>
              <a:buChar char="Ø"/>
            </a:pPr>
            <a:r>
              <a:rPr lang="en-US" altLang="ja-JP" sz="2400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Problems and challenges in the existing systems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Problem Statement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Research Methodology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Proposed System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Design</a:t>
            </a:r>
            <a:endParaRPr lang="en-US" altLang="ja-JP" sz="2800" b="1" dirty="0" smtClean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Simulation / Hardware Experiment</a:t>
            </a:r>
            <a:endParaRPr lang="en-US" altLang="ja-JP" sz="2800" b="1" dirty="0" smtClean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Results and Analysis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Addressing Complex Engineering </a:t>
            </a: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Problems</a:t>
            </a:r>
            <a:endParaRPr lang="en-US" altLang="ja-JP" sz="28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Addressing Complex Engineering </a:t>
            </a:r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Activities</a:t>
            </a:r>
            <a:endParaRPr lang="en-US" altLang="ja-JP" sz="28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  <a:p>
            <a:pPr marL="576263" lvl="0" indent="-576263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002060"/>
                </a:solidFill>
              </a:rPr>
              <a:t>Summary</a:t>
            </a: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Outline</a:t>
            </a: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3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20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9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Addressing Complex Engineering Activities</a:t>
            </a:r>
            <a:endParaRPr lang="en-US" altLang="ja-JP" sz="36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096381"/>
              </p:ext>
            </p:extLst>
          </p:nvPr>
        </p:nvGraphicFramePr>
        <p:xfrm>
          <a:off x="331470" y="1160614"/>
          <a:ext cx="11519154" cy="50852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1065">
                  <a:extLst>
                    <a:ext uri="{9D8B030D-6E8A-4147-A177-3AD203B41FA5}">
                      <a16:colId xmlns:a16="http://schemas.microsoft.com/office/drawing/2014/main" val="2811422789"/>
                    </a:ext>
                  </a:extLst>
                </a:gridCol>
                <a:gridCol w="2888257">
                  <a:extLst>
                    <a:ext uri="{9D8B030D-6E8A-4147-A177-3AD203B41FA5}">
                      <a16:colId xmlns:a16="http://schemas.microsoft.com/office/drawing/2014/main" val="2679015395"/>
                    </a:ext>
                  </a:extLst>
                </a:gridCol>
                <a:gridCol w="7799832">
                  <a:extLst>
                    <a:ext uri="{9D8B030D-6E8A-4147-A177-3AD203B41FA5}">
                      <a16:colId xmlns:a16="http://schemas.microsoft.com/office/drawing/2014/main" val="2423651607"/>
                    </a:ext>
                  </a:extLst>
                </a:gridCol>
              </a:tblGrid>
              <a:tr h="4247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Attributes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Addressing</a:t>
                      </a:r>
                      <a:r>
                        <a:rPr lang="en-US" sz="2000" b="1" u="none" strike="noStrike" baseline="0" dirty="0" smtClean="0">
                          <a:effectLst/>
                        </a:rPr>
                        <a:t> the complex engineering activities</a:t>
                      </a:r>
                      <a:r>
                        <a:rPr lang="en-US" sz="2000" b="1" u="none" strike="noStrike" dirty="0" smtClean="0">
                          <a:effectLst/>
                        </a:rPr>
                        <a:t> in the project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01813"/>
                  </a:ext>
                </a:extLst>
              </a:tr>
              <a:tr h="932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EA1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Range of resources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81032597"/>
                  </a:ext>
                </a:extLst>
              </a:tr>
              <a:tr h="932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EA2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Level of interactions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647598"/>
                  </a:ext>
                </a:extLst>
              </a:tr>
              <a:tr h="932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EA3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Innovation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31534656"/>
                  </a:ext>
                </a:extLst>
              </a:tr>
              <a:tr h="932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EA4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Consequences to society / environment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195997"/>
                  </a:ext>
                </a:extLst>
              </a:tr>
              <a:tr h="932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EA5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Familiarity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50403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54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21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465619" y="1222610"/>
            <a:ext cx="113118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altLang="ja-JP" sz="2800" dirty="0" smtClean="0">
                <a:ea typeface="MS PGothic" pitchFamily="34" charset="-128"/>
                <a:cs typeface="Arial" panose="020B0604020202020204" pitchFamily="34" charset="0"/>
              </a:rPr>
              <a:t>xx</a:t>
            </a:r>
            <a:endParaRPr lang="en-US" sz="2800" dirty="0"/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57609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Summary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5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22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176481"/>
            <a:ext cx="110346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Any questions, comments or suggestions?</a:t>
            </a:r>
            <a:endParaRPr lang="en-US" altLang="ja-JP" sz="32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pic>
        <p:nvPicPr>
          <p:cNvPr id="8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057" y="1326290"/>
            <a:ext cx="9043416" cy="4800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47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3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 and Motivation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31238" y="3377180"/>
            <a:ext cx="102165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Use </a:t>
            </a:r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2 to 4 pages </a:t>
            </a:r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to </a:t>
            </a:r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state the background of this project and why you are motivated to pursue this project</a:t>
            </a:r>
          </a:p>
          <a:p>
            <a:pPr algn="ctr"/>
            <a:r>
              <a:rPr lang="en-US" altLang="ja-JP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(preferably either pictorial or using block diagram) </a:t>
            </a:r>
          </a:p>
        </p:txBody>
      </p:sp>
    </p:spTree>
    <p:extLst>
      <p:ext uri="{BB962C8B-B14F-4D97-AF65-F5344CB8AC3E}">
        <p14:creationId xmlns:p14="http://schemas.microsoft.com/office/powerpoint/2010/main" val="340545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4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 and Motivation (contd..)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31238" y="3377180"/>
            <a:ext cx="101257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Use 2 to 4 pages to </a:t>
            </a:r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state the background of this project and why you are motivated to pursue this project</a:t>
            </a:r>
          </a:p>
          <a:p>
            <a:pPr algn="ctr"/>
            <a:r>
              <a:rPr lang="en-US" altLang="ja-JP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(preferably either pictorial or using block diagram) </a:t>
            </a:r>
          </a:p>
        </p:txBody>
      </p:sp>
    </p:spTree>
    <p:extLst>
      <p:ext uri="{BB962C8B-B14F-4D97-AF65-F5344CB8AC3E}">
        <p14:creationId xmlns:p14="http://schemas.microsoft.com/office/powerpoint/2010/main" val="278104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5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 and Motivation (contd..)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31238" y="3377180"/>
            <a:ext cx="101257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Use 2 to 4 pages to </a:t>
            </a:r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state the background of this project and why you are motivated to pursue this project</a:t>
            </a:r>
          </a:p>
          <a:p>
            <a:pPr algn="ctr"/>
            <a:r>
              <a:rPr lang="en-US" altLang="ja-JP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(preferably either pictorial or using block diagram) </a:t>
            </a:r>
          </a:p>
        </p:txBody>
      </p:sp>
    </p:spTree>
    <p:extLst>
      <p:ext uri="{BB962C8B-B14F-4D97-AF65-F5344CB8AC3E}">
        <p14:creationId xmlns:p14="http://schemas.microsoft.com/office/powerpoint/2010/main" val="50643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6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75897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 and Motivation (contd..)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31238" y="3377180"/>
            <a:ext cx="101257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Use 2 to 4 pages to </a:t>
            </a:r>
            <a:r>
              <a:rPr lang="en-US" altLang="ja-JP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state the background of this project and why you are motivated to pursue this project</a:t>
            </a:r>
          </a:p>
          <a:p>
            <a:pPr algn="ctr"/>
            <a:r>
              <a:rPr lang="en-US" altLang="ja-JP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(preferably either pictorial or using block diagram) </a:t>
            </a:r>
          </a:p>
        </p:txBody>
      </p:sp>
    </p:spTree>
    <p:extLst>
      <p:ext uri="{BB962C8B-B14F-4D97-AF65-F5344CB8AC3E}">
        <p14:creationId xmlns:p14="http://schemas.microsoft.com/office/powerpoint/2010/main" val="281705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7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 and </a:t>
            </a:r>
            <a:r>
              <a:rPr lang="en-US" altLang="ja-JP" sz="4000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Motivation </a:t>
            </a:r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(Literature Review)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350966"/>
              </p:ext>
            </p:extLst>
          </p:nvPr>
        </p:nvGraphicFramePr>
        <p:xfrm>
          <a:off x="371348" y="1200877"/>
          <a:ext cx="11314683" cy="50541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6327">
                  <a:extLst>
                    <a:ext uri="{9D8B030D-6E8A-4147-A177-3AD203B41FA5}">
                      <a16:colId xmlns:a16="http://schemas.microsoft.com/office/drawing/2014/main" val="222275493"/>
                    </a:ext>
                  </a:extLst>
                </a:gridCol>
                <a:gridCol w="3469461">
                  <a:extLst>
                    <a:ext uri="{9D8B030D-6E8A-4147-A177-3AD203B41FA5}">
                      <a16:colId xmlns:a16="http://schemas.microsoft.com/office/drawing/2014/main" val="227842360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3998253399"/>
                    </a:ext>
                  </a:extLst>
                </a:gridCol>
                <a:gridCol w="2527653">
                  <a:extLst>
                    <a:ext uri="{9D8B030D-6E8A-4147-A177-3AD203B41FA5}">
                      <a16:colId xmlns:a16="http://schemas.microsoft.com/office/drawing/2014/main" val="2518384348"/>
                    </a:ext>
                  </a:extLst>
                </a:gridCol>
                <a:gridCol w="2263802">
                  <a:extLst>
                    <a:ext uri="{9D8B030D-6E8A-4147-A177-3AD203B41FA5}">
                      <a16:colId xmlns:a16="http://schemas.microsoft.com/office/drawing/2014/main" val="379620919"/>
                    </a:ext>
                  </a:extLst>
                </a:gridCol>
              </a:tblGrid>
              <a:tr h="622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Reference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(Journal / Conference </a:t>
                      </a:r>
                      <a:r>
                        <a:rPr lang="en-US" sz="1600" dirty="0" smtClean="0">
                          <a:effectLst/>
                        </a:rPr>
                        <a:t>papers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Outcome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Limitations / Problems / Challenging issues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Possible </a:t>
                      </a:r>
                      <a:r>
                        <a:rPr lang="en-US" sz="1600" dirty="0">
                          <a:effectLst/>
                        </a:rPr>
                        <a:t>Solution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859936"/>
                  </a:ext>
                </a:extLst>
              </a:tr>
              <a:tr h="14615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M. A. </a:t>
                      </a:r>
                      <a:r>
                        <a:rPr lang="en-US" sz="1600" dirty="0" err="1">
                          <a:effectLst/>
                        </a:rPr>
                        <a:t>Razzak</a:t>
                      </a:r>
                      <a:r>
                        <a:rPr lang="en-US" sz="1600" dirty="0">
                          <a:effectLst/>
                        </a:rPr>
                        <a:t> and Bing Zeng, “A Constant Current </a:t>
                      </a:r>
                      <a:r>
                        <a:rPr lang="en-US" sz="1600" dirty="0" err="1">
                          <a:effectLst/>
                        </a:rPr>
                        <a:t>Immittance</a:t>
                      </a:r>
                      <a:r>
                        <a:rPr lang="en-US" sz="1600" dirty="0">
                          <a:effectLst/>
                        </a:rPr>
                        <a:t> Conversion Circuit”, IEEE International Conference on Circuits and Systems</a:t>
                      </a:r>
                      <a:r>
                        <a:rPr lang="en-US" sz="1600">
                          <a:effectLst/>
                        </a:rPr>
                        <a:t>, </a:t>
                      </a:r>
                      <a:r>
                        <a:rPr lang="en-US" sz="1600" smtClean="0">
                          <a:effectLst/>
                        </a:rPr>
                        <a:t>14-18 </a:t>
                      </a:r>
                      <a:r>
                        <a:rPr lang="en-US" sz="1600" dirty="0">
                          <a:effectLst/>
                        </a:rPr>
                        <a:t>December, 2011, Sydney, Australia, pp. 746-751.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Provide constant current for dynamic load i.e. the load power will not be changed even when the load changes.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It requires more components which make the project complex as well as costly. Stability of the system will also be challenging.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Should be provided a simple topology which will make the system less complex, low cost as well as stable and robust.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7448312"/>
                  </a:ext>
                </a:extLst>
              </a:tr>
              <a:tr h="14083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0251836"/>
                  </a:ext>
                </a:extLst>
              </a:tr>
              <a:tr h="15620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0535707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931238" y="4831532"/>
            <a:ext cx="1065734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b="1" dirty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List at least 3  </a:t>
            </a:r>
            <a:r>
              <a:rPr lang="en-US" altLang="ja-JP" sz="2800" b="1" dirty="0" smtClean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most </a:t>
            </a:r>
            <a:r>
              <a:rPr lang="en-US" altLang="ja-JP" sz="2800" b="1" dirty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recent journal papers you have </a:t>
            </a:r>
            <a:r>
              <a:rPr lang="en-US" altLang="ja-JP" sz="2800" b="1" dirty="0" smtClean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reviewed. </a:t>
            </a:r>
          </a:p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ea typeface="MS PGothic" pitchFamily="34" charset="-128"/>
                <a:cs typeface="Arial" panose="020B0604020202020204" pitchFamily="34" charset="0"/>
              </a:rPr>
              <a:t>In case of unavailability of journals, list most recent conference papers.</a:t>
            </a:r>
            <a:endParaRPr lang="en-US" altLang="ja-JP" sz="2800" b="1" dirty="0">
              <a:solidFill>
                <a:srgbClr val="FF0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 rot="18926090">
            <a:off x="4697781" y="3506442"/>
            <a:ext cx="21228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FFC000"/>
                </a:solidFill>
                <a:ea typeface="MS PGothic" pitchFamily="34" charset="-128"/>
                <a:cs typeface="Arial" panose="020B0604020202020204" pitchFamily="34" charset="0"/>
              </a:rPr>
              <a:t>example</a:t>
            </a:r>
            <a:endParaRPr lang="en-US" altLang="ja-JP" sz="4000" b="1" dirty="0">
              <a:solidFill>
                <a:srgbClr val="FFC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75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8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66753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Background and </a:t>
            </a:r>
            <a:r>
              <a:rPr lang="en-US" altLang="ja-JP" sz="4000" b="1" dirty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Motivation (Literature Review)</a:t>
            </a: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365744"/>
              </p:ext>
            </p:extLst>
          </p:nvPr>
        </p:nvGraphicFramePr>
        <p:xfrm>
          <a:off x="371348" y="1200877"/>
          <a:ext cx="11314683" cy="50541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6327">
                  <a:extLst>
                    <a:ext uri="{9D8B030D-6E8A-4147-A177-3AD203B41FA5}">
                      <a16:colId xmlns:a16="http://schemas.microsoft.com/office/drawing/2014/main" val="222275493"/>
                    </a:ext>
                  </a:extLst>
                </a:gridCol>
                <a:gridCol w="3469461">
                  <a:extLst>
                    <a:ext uri="{9D8B030D-6E8A-4147-A177-3AD203B41FA5}">
                      <a16:colId xmlns:a16="http://schemas.microsoft.com/office/drawing/2014/main" val="227842360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3998253399"/>
                    </a:ext>
                  </a:extLst>
                </a:gridCol>
                <a:gridCol w="2527653">
                  <a:extLst>
                    <a:ext uri="{9D8B030D-6E8A-4147-A177-3AD203B41FA5}">
                      <a16:colId xmlns:a16="http://schemas.microsoft.com/office/drawing/2014/main" val="2518384348"/>
                    </a:ext>
                  </a:extLst>
                </a:gridCol>
                <a:gridCol w="2263802">
                  <a:extLst>
                    <a:ext uri="{9D8B030D-6E8A-4147-A177-3AD203B41FA5}">
                      <a16:colId xmlns:a16="http://schemas.microsoft.com/office/drawing/2014/main" val="379620919"/>
                    </a:ext>
                  </a:extLst>
                </a:gridCol>
              </a:tblGrid>
              <a:tr h="622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Reference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(Journal / Conference </a:t>
                      </a:r>
                      <a:r>
                        <a:rPr lang="en-US" sz="1600" dirty="0" smtClean="0">
                          <a:effectLst/>
                        </a:rPr>
                        <a:t>papers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Outcome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Limitations / Problems / Challenging issues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Proposed Solution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859936"/>
                  </a:ext>
                </a:extLst>
              </a:tr>
              <a:tr h="14615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r>
                        <a:rPr lang="en-US" sz="1600" dirty="0" smtClean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M. A. </a:t>
                      </a:r>
                      <a:r>
                        <a:rPr lang="en-US" sz="1600" dirty="0" err="1">
                          <a:effectLst/>
                        </a:rPr>
                        <a:t>Razzak</a:t>
                      </a:r>
                      <a:r>
                        <a:rPr lang="en-US" sz="1600" dirty="0">
                          <a:effectLst/>
                        </a:rPr>
                        <a:t> and Bing Zeng, “A Constant Current </a:t>
                      </a:r>
                      <a:r>
                        <a:rPr lang="en-US" sz="1600" dirty="0" err="1">
                          <a:effectLst/>
                        </a:rPr>
                        <a:t>Immittance</a:t>
                      </a:r>
                      <a:r>
                        <a:rPr lang="en-US" sz="1600" dirty="0">
                          <a:effectLst/>
                        </a:rPr>
                        <a:t> Conversion Circuit”, IEEE International Conference on Circuits and Systems</a:t>
                      </a:r>
                      <a:r>
                        <a:rPr lang="en-US" sz="1600">
                          <a:effectLst/>
                        </a:rPr>
                        <a:t>, </a:t>
                      </a:r>
                      <a:r>
                        <a:rPr lang="en-US" sz="1600" smtClean="0">
                          <a:effectLst/>
                        </a:rPr>
                        <a:t>14-18 </a:t>
                      </a:r>
                      <a:r>
                        <a:rPr lang="en-US" sz="1600" dirty="0">
                          <a:effectLst/>
                        </a:rPr>
                        <a:t>December, 2011, Sydney, Australia, pp. 746-751.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Provide constant current for dynamic load i.e. the load power will not be changed even when the load changes.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It requires more components which make the project complex as well as costly. Stability of the system will also be challenging.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Should be provided a simple topology which will make the system less complex, low cost as well as stable and robust.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7448312"/>
                  </a:ext>
                </a:extLst>
              </a:tr>
              <a:tr h="14083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</a:t>
                      </a:r>
                      <a:r>
                        <a:rPr lang="en-US" sz="1600" dirty="0" smtClean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0251836"/>
                  </a:ext>
                </a:extLst>
              </a:tr>
              <a:tr h="15620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r>
                        <a:rPr lang="en-US" sz="1600" dirty="0" smtClean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0535707"/>
                  </a:ext>
                </a:extLst>
              </a:tr>
            </a:tbl>
          </a:graphicData>
        </a:graphic>
      </p:graphicFrame>
      <p:sp>
        <p:nvSpPr>
          <p:cNvPr id="11" name="Text Box 82"/>
          <p:cNvSpPr txBox="1">
            <a:spLocks noChangeArrowheads="1"/>
          </p:cNvSpPr>
          <p:nvPr/>
        </p:nvSpPr>
        <p:spPr bwMode="auto">
          <a:xfrm rot="18926090">
            <a:off x="4697781" y="3506442"/>
            <a:ext cx="21228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FFC000"/>
                </a:solidFill>
                <a:ea typeface="MS PGothic" pitchFamily="34" charset="-128"/>
                <a:cs typeface="Arial" panose="020B0604020202020204" pitchFamily="34" charset="0"/>
              </a:rPr>
              <a:t>example</a:t>
            </a:r>
            <a:endParaRPr lang="en-US" altLang="ja-JP" sz="4000" b="1" dirty="0">
              <a:solidFill>
                <a:srgbClr val="FFC00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97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11"/>
          <p:cNvSpPr>
            <a:spLocks noChangeArrowheads="1"/>
          </p:cNvSpPr>
          <p:nvPr/>
        </p:nvSpPr>
        <p:spPr bwMode="ltGray">
          <a:xfrm>
            <a:off x="0" y="786047"/>
            <a:ext cx="3931920" cy="18288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1" name="Rectangle 511"/>
          <p:cNvSpPr>
            <a:spLocks noChangeArrowheads="1"/>
          </p:cNvSpPr>
          <p:nvPr/>
        </p:nvSpPr>
        <p:spPr bwMode="ltGray">
          <a:xfrm>
            <a:off x="4130040" y="786047"/>
            <a:ext cx="3931920" cy="18288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2" name="Rectangle 511"/>
          <p:cNvSpPr>
            <a:spLocks noChangeArrowheads="1"/>
          </p:cNvSpPr>
          <p:nvPr/>
        </p:nvSpPr>
        <p:spPr bwMode="ltGray">
          <a:xfrm>
            <a:off x="8260080" y="786047"/>
            <a:ext cx="3931920" cy="1828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MS PGothic" pitchFamily="34" charset="-128"/>
            </a:endParaRPr>
          </a:p>
        </p:txBody>
      </p:sp>
      <p:sp>
        <p:nvSpPr>
          <p:cNvPr id="73" name="Rectangle 511"/>
          <p:cNvSpPr>
            <a:spLocks noChangeArrowheads="1"/>
          </p:cNvSpPr>
          <p:nvPr/>
        </p:nvSpPr>
        <p:spPr bwMode="ltGray">
          <a:xfrm>
            <a:off x="0" y="6440128"/>
            <a:ext cx="12192000" cy="41787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    Presenters’ short name			Short Title			</a:t>
            </a:r>
            <a:r>
              <a:rPr lang="en-US" altLang="ja-JP" dirty="0">
                <a:solidFill>
                  <a:schemeClr val="bg1"/>
                </a:solidFill>
                <a:ea typeface="MS PGothic" pitchFamily="34" charset="-128"/>
              </a:rPr>
              <a:t>	</a:t>
            </a:r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	                Page </a:t>
            </a:r>
            <a:fld id="{B3C37440-7F15-467F-8585-33F117311AB7}" type="slidenum">
              <a:rPr lang="en-US" altLang="ja-JP" smtClean="0">
                <a:solidFill>
                  <a:schemeClr val="bg1"/>
                </a:solidFill>
                <a:ea typeface="MS PGothic" pitchFamily="34" charset="-128"/>
              </a:rPr>
              <a:t>9</a:t>
            </a:fld>
            <a:r>
              <a:rPr lang="en-US" altLang="ja-JP" dirty="0" smtClean="0">
                <a:solidFill>
                  <a:schemeClr val="bg1"/>
                </a:solidFill>
                <a:ea typeface="MS PGothic" pitchFamily="34" charset="-128"/>
              </a:rPr>
              <a:t>/22</a:t>
            </a:r>
            <a:endParaRPr lang="ja-JP" altLang="en-US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678426" y="1288813"/>
            <a:ext cx="1069671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ja-JP" sz="2800" b="1" dirty="0" smtClean="0">
                <a:solidFill>
                  <a:srgbClr val="993366"/>
                </a:solidFill>
                <a:ea typeface="MS PGothic" pitchFamily="34" charset="-128"/>
                <a:cs typeface="Arial" panose="020B0604020202020204" pitchFamily="34" charset="0"/>
              </a:rPr>
              <a:t>After literature review, the following major problems are discovered and needed to be addressed:</a:t>
            </a:r>
            <a:endParaRPr lang="en-US" altLang="ja-JP" sz="2800" b="1" dirty="0">
              <a:solidFill>
                <a:srgbClr val="993366"/>
              </a:solidFill>
              <a:ea typeface="MS PGothic" pitchFamily="34" charset="-128"/>
              <a:cs typeface="Arial" panose="020B0604020202020204" pitchFamily="34" charset="0"/>
            </a:endParaRP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endParaRPr lang="en-US" altLang="ja-JP" sz="2800" b="1" dirty="0" smtClean="0">
              <a:ea typeface="MS PGothic" pitchFamily="34" charset="-128"/>
              <a:cs typeface="Arial" panose="020B0604020202020204" pitchFamily="34" charset="0"/>
            </a:endParaRPr>
          </a:p>
          <a:p>
            <a:r>
              <a:rPr lang="en-US" altLang="ja-JP" sz="28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The objective(s) of the proposed system is/are: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 smtClean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 smtClean="0">
                <a:ea typeface="MS PGothic" pitchFamily="34" charset="-128"/>
                <a:cs typeface="Arial" panose="020B0604020202020204" pitchFamily="34" charset="0"/>
              </a:rPr>
              <a:t>Xx</a:t>
            </a:r>
          </a:p>
          <a:p>
            <a:pPr marL="576263" indent="-576263">
              <a:buFont typeface="Wingdings" panose="05000000000000000000" pitchFamily="2" charset="2"/>
              <a:buChar char="q"/>
            </a:pPr>
            <a:r>
              <a:rPr lang="en-US" sz="2800" dirty="0" smtClean="0">
                <a:ea typeface="MS PGothic" pitchFamily="34" charset="-128"/>
                <a:cs typeface="Arial" panose="020B0604020202020204" pitchFamily="34" charset="0"/>
              </a:rPr>
              <a:t>Xx</a:t>
            </a:r>
          </a:p>
        </p:txBody>
      </p:sp>
      <p:sp>
        <p:nvSpPr>
          <p:cNvPr id="76" name="Text Box 82"/>
          <p:cNvSpPr txBox="1">
            <a:spLocks noChangeArrowheads="1"/>
          </p:cNvSpPr>
          <p:nvPr/>
        </p:nvSpPr>
        <p:spPr bwMode="auto">
          <a:xfrm>
            <a:off x="931238" y="85041"/>
            <a:ext cx="110346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 smtClean="0">
                <a:solidFill>
                  <a:srgbClr val="002060"/>
                </a:solidFill>
                <a:ea typeface="MS PGothic" pitchFamily="34" charset="-128"/>
                <a:cs typeface="Arial" panose="020B0604020202020204" pitchFamily="34" charset="0"/>
              </a:rPr>
              <a:t>Problem Statement &amp; Objectives</a:t>
            </a:r>
            <a:endParaRPr lang="en-US" altLang="ja-JP" sz="4000" b="1" dirty="0">
              <a:solidFill>
                <a:srgbClr val="002060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2812" y="9144"/>
            <a:ext cx="425614" cy="9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2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808</Words>
  <Application>Microsoft Office PowerPoint</Application>
  <PresentationFormat>Widescreen</PresentationFormat>
  <Paragraphs>180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MS PGothic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70</cp:revision>
  <dcterms:created xsi:type="dcterms:W3CDTF">2020-06-24T05:37:59Z</dcterms:created>
  <dcterms:modified xsi:type="dcterms:W3CDTF">2022-02-05T10:12:22Z</dcterms:modified>
</cp:coreProperties>
</file>